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74" r:id="rId4"/>
    <p:sldId id="276" r:id="rId5"/>
    <p:sldId id="275" r:id="rId6"/>
    <p:sldId id="257" r:id="rId7"/>
    <p:sldId id="258" r:id="rId8"/>
    <p:sldId id="259" r:id="rId9"/>
    <p:sldId id="273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72" r:id="rId2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Concurso mercantil y quiebra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C.P. Alfredo Trejo Espino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6" y="764704"/>
            <a:ext cx="76328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proceso de  concurso mercantil está regulado por la </a:t>
            </a: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Ley </a:t>
            </a: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concursos Mercantiles y quiebras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Artículo 2o.- El concurso mercantil consta de dos etapas sucesivas, denominadas conciliación y </a:t>
            </a: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quiebra</a:t>
            </a:r>
          </a:p>
          <a:p>
            <a:pPr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La finalidad de la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conciliación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es lograr la conservación de la empresa del Comerciante mediante el convenio que suscriba con sus Acreedores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Reconocidos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5204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980728"/>
            <a:ext cx="720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La finalidad de la </a:t>
            </a:r>
            <a:r>
              <a:rPr lang="es-MX" sz="2400" u="sng" dirty="0">
                <a:latin typeface="Arial" panose="020B0604020202020204" pitchFamily="34" charset="0"/>
                <a:cs typeface="Arial" panose="020B0604020202020204" pitchFamily="34" charset="0"/>
              </a:rPr>
              <a:t>quiebra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es la venta de la empresa del Comerciante, de sus unidades productivas o de los bienes que la integran para el pago a los Acreedores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Reconocidos</a:t>
            </a:r>
          </a:p>
          <a:p>
            <a:pPr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932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70135" y="1628800"/>
            <a:ext cx="7560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Art. 7.-  </a:t>
            </a:r>
          </a:p>
          <a:p>
            <a:pPr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juez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es el rector del procedimiento de concurso mercantil y tendrá las facultades necesarias para dar cumplimiento a lo que esta Ley establece. Será causa de responsabilidad imputable al juez o al Instituto la falta de cumplimiento de sus respectivas obligaciones en los plazos previstos en esta Ley, salvo por causas de fuerza mayor o caso fortuito</a:t>
            </a:r>
          </a:p>
        </p:txBody>
      </p:sp>
    </p:spTree>
    <p:extLst>
      <p:ext uri="{BB962C8B-B14F-4D97-AF65-F5344CB8AC3E}">
        <p14:creationId xmlns:p14="http://schemas.microsoft.com/office/powerpoint/2010/main" val="1202364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836712"/>
            <a:ext cx="748883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Artículo 9o.- </a:t>
            </a: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Será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declarado en concurso mercantil, el Comerciante que incumpla generalizadamente en el pago de sus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obligaciones</a:t>
            </a:r>
          </a:p>
          <a:p>
            <a:pPr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I. El Comerciante solicite su declaración en concurso mercantil.</a:t>
            </a:r>
          </a:p>
          <a:p>
            <a:pPr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II. Cualquier acreedor o el Ministerio Público hubiesen demandado la declaración de concurso mercantil del Comerciante.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00964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476672"/>
            <a:ext cx="727280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III.- La ley de concursos mercantiles y quiebras considere como incumplimiento generalizado de plago, en los siguientes supuestos:</a:t>
            </a:r>
          </a:p>
          <a:p>
            <a:pPr algn="just"/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Las obligaciones vencidas treinta días e incumplidas, representen 35% de las mismas al presentar la demanda o solicitud de concurso.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Cuando el comerciante no tenga activos para enfrentar el 80% de sus obligaciones vencidas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Inexistencia o insuficiencia de bienes para el incumplimiento de una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61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6" y="1124744"/>
            <a:ext cx="75608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Incumplimiento de pago a 2 o mas acreedores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Cierre de locales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Ocultación o ausencia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Incumplimiento de obligaciones pecuniarias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Practicas dolosas y ruinosas o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fraudulentas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Otras causas de naturaleza análoga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85040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6" y="620688"/>
            <a:ext cx="7848872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Iniciado el procedimiento de concurso mercantil, si no se llega a un acuerdo durante la etapa de conciliación, la empresa es declarada en quiebra por el juez</a:t>
            </a:r>
          </a:p>
          <a:p>
            <a:pPr algn="just"/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Tipos de quiebra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Fortuita</a:t>
            </a:r>
          </a:p>
          <a:p>
            <a:pPr algn="just"/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Cuando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 la sociedad a quien sobrevienen infortunios que, debiendo estimarse casuales en el orden regular y prudente de una buena administración mercantil. En tales casos la quiebra simplemente será en suceso.</a:t>
            </a:r>
          </a:p>
          <a:p>
            <a:pPr algn="just"/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2639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692696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CULPABLE: </a:t>
            </a:r>
            <a:endParaRPr lang="es-MX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Cuando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la sociedad que con actos contrarios a las exigencias de una buena administración mercantil haya producido, facilitado o agravado el estado de cesación de pagos. </a:t>
            </a: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FRAUDULENTA: </a:t>
            </a:r>
            <a:endParaRPr lang="es-MX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que se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realice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fraudulentamente, antes de la declaración, con posterioridad a la fecha de retroacción o durante la quiebra, actos u operaciones que aumenten su pasivo o disminuyan su activo, no llevare todos los libros de contabilidad o los altere, falsifique o destruya</a:t>
            </a:r>
          </a:p>
        </p:txBody>
      </p:sp>
    </p:spTree>
    <p:extLst>
      <p:ext uri="{BB962C8B-B14F-4D97-AF65-F5344CB8AC3E}">
        <p14:creationId xmlns:p14="http://schemas.microsoft.com/office/powerpoint/2010/main" val="24097860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98251" y="476672"/>
            <a:ext cx="7704856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CLASIFICACIÓN DE CREDITOS (Graduación de créditos)</a:t>
            </a:r>
          </a:p>
          <a:p>
            <a:endParaRPr lang="es-MX" sz="2800" b="1" dirty="0" smtClean="0"/>
          </a:p>
          <a:p>
            <a:endParaRPr lang="es-MX" dirty="0" smtClean="0"/>
          </a:p>
          <a:p>
            <a:pPr algn="just"/>
            <a:r>
              <a:rPr lang="es-MX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Acreedores singularmente privilegiados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.- sueldos, salarios, gastos de enfermedad o defunción.</a:t>
            </a:r>
          </a:p>
          <a:p>
            <a:pPr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Acreedores con garantía real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.- Hipotecarios, prendarios, aquellos que tengan una garantía específica.</a:t>
            </a:r>
          </a:p>
          <a:p>
            <a:pPr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Acreedores con privilegio especial.-  </a:t>
            </a: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créditos fiscales</a:t>
            </a:r>
          </a:p>
          <a:p>
            <a:pPr algn="just"/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Créditos comunes por operaciones mercantiles.-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todos los créditos que carezcan de garantía específica</a:t>
            </a:r>
          </a:p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992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83568" y="692696"/>
            <a:ext cx="763284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Contenido de la Sentencia de Quiebra</a:t>
            </a:r>
          </a:p>
          <a:p>
            <a:endParaRPr lang="es-MX" sz="2800" b="1" dirty="0"/>
          </a:p>
          <a:p>
            <a:endParaRPr lang="es-MX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000" dirty="0" smtClean="0"/>
              <a:t>El nombramiento del sindico y  de la intervención.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000" dirty="0" smtClean="0"/>
              <a:t>Orden al quebrado de presentar balance y libros dentro de 24 </a:t>
            </a:r>
            <a:r>
              <a:rPr lang="es-MX" sz="2000" dirty="0" err="1" smtClean="0"/>
              <a:t>hrs</a:t>
            </a:r>
            <a:r>
              <a:rPr lang="es-MX" sz="20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000" dirty="0" smtClean="0"/>
              <a:t>La </a:t>
            </a:r>
            <a:r>
              <a:rPr lang="es-MX" sz="2000" dirty="0"/>
              <a:t>orden de asegurar y dar </a:t>
            </a:r>
            <a:r>
              <a:rPr lang="es-MX" sz="2000" dirty="0" smtClean="0"/>
              <a:t>posesión </a:t>
            </a:r>
            <a:r>
              <a:rPr lang="es-MX" sz="2000" dirty="0"/>
              <a:t>al sindico de todos los bienes y derechos.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000" dirty="0"/>
              <a:t>Prohibición de hacer pagos (de cualquier tipo) al deudor.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000" dirty="0"/>
              <a:t>Citación a acreedores para presentar sus créditos.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000" dirty="0"/>
              <a:t>Convocar a junta a los acreedores para reconocimiento de los créditos.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000" dirty="0"/>
              <a:t>Inscribir la sentencia en el Registro Público.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000" dirty="0" smtClean="0"/>
              <a:t>Expedir </a:t>
            </a:r>
            <a:r>
              <a:rPr lang="es-MX" sz="2000" dirty="0"/>
              <a:t>al sindico, quebrado y acreedor copias de la sentencia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000" dirty="0"/>
              <a:t>Fecha de retrotraerse efectos de la declaración de quiebra.</a:t>
            </a:r>
          </a:p>
        </p:txBody>
      </p:sp>
    </p:spTree>
    <p:extLst>
      <p:ext uri="{BB962C8B-B14F-4D97-AF65-F5344CB8AC3E}">
        <p14:creationId xmlns:p14="http://schemas.microsoft.com/office/powerpoint/2010/main" val="2371068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20688"/>
            <a:ext cx="820866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Concurso Mercantil y quiebra</a:t>
            </a: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Resumen</a:t>
            </a:r>
          </a:p>
          <a:p>
            <a:pPr algn="just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En el presente material se aborda de manera muy general el proceso del concurso mercantil, en sus dos diversas etapas y haciendo énfasis en la segunda de ellas, la quiebra.</a:t>
            </a: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Se aborda los tipos de quiebra, las graduación de créditos y el contenido de la sentencia de quiebra.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2060848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El sindico en el desempeño de la administración de la empresa del comerciante deberá obrar siempre como un administrador diligente en negocio propio, siendo responsable de las pérdidas o menoscabos que la empresa sufra por su culpa o negligencia</a:t>
            </a:r>
          </a:p>
        </p:txBody>
      </p:sp>
    </p:spTree>
    <p:extLst>
      <p:ext uri="{BB962C8B-B14F-4D97-AF65-F5344CB8AC3E}">
        <p14:creationId xmlns:p14="http://schemas.microsoft.com/office/powerpoint/2010/main" val="3171062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548680"/>
            <a:ext cx="7704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Contabilidad de la quiebra</a:t>
            </a:r>
          </a:p>
          <a:p>
            <a:endParaRPr lang="es-MX" sz="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/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contabilidad de la quiebra la lleva el síndico, con independencia de la que, con los mismos datos, pueda llevar la sociedad, el proceso es el siguiente:</a:t>
            </a: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Obtener de la entidad el estado de situación financiera a valores netos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Formular asientos de recepción de activo y pasivo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Formular asientos por el cobro y realización del activo y pago del pasivo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Formular asientos por loa gastos erogados por quiebra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Formular asientos para determinar el deficiente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Formular asientos para liquidar a los acreedores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Formular asiento de cierre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47936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>
                <a:latin typeface="Arial" pitchFamily="34" charset="0"/>
                <a:cs typeface="Arial" pitchFamily="34" charset="0"/>
              </a:rPr>
              <a:t>diputados, C. d. (2014). Ley de concursos mercantiles y quiebras. México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>
                <a:latin typeface="Arial" pitchFamily="34" charset="0"/>
                <a:cs typeface="Arial" pitchFamily="34" charset="0"/>
              </a:rPr>
              <a:t>Elizondo López, A. (2000). Proceso contable 4. México: ECAFSA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dirty="0">
                <a:latin typeface="Arial" pitchFamily="34" charset="0"/>
                <a:cs typeface="Arial" pitchFamily="34" charset="0"/>
              </a:rPr>
              <a:t>Manuel, R. G. (2003). Contabilidad de sociedades. México: ECAFSA.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836712"/>
            <a:ext cx="799288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r>
              <a:rPr lang="es-MX" sz="2800" b="1" dirty="0" err="1" smtClean="0"/>
              <a:t>Abstract</a:t>
            </a:r>
            <a:endParaRPr lang="es-MX" sz="2800" b="1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pPr algn="just"/>
            <a:r>
              <a:rPr lang="en-US" sz="2400" dirty="0"/>
              <a:t>In the present material is discussed in very general terms the process of bankruptcy in two different stages and emphasizing the second one, bankruptcy. 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Types of bankruptcy, graduation credits and content of the bankruptcy judgment is addressed.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50752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764704"/>
            <a:ext cx="734481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Palabras clave</a:t>
            </a:r>
          </a:p>
          <a:p>
            <a:endParaRPr lang="es-MX" sz="2400" b="1" dirty="0"/>
          </a:p>
          <a:p>
            <a:endParaRPr lang="es-MX" sz="2400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Concurso mercantil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Conciliación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Quiebra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Sentencia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Graduación de créditos</a:t>
            </a:r>
          </a:p>
          <a:p>
            <a:endParaRPr lang="es-MX" sz="2400" b="1" dirty="0" smtClean="0"/>
          </a:p>
          <a:p>
            <a:endParaRPr lang="es-MX" sz="2400" b="1" dirty="0" smtClean="0"/>
          </a:p>
          <a:p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3676831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836712"/>
            <a:ext cx="741682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800" b="1" dirty="0" smtClean="0"/>
          </a:p>
          <a:p>
            <a:endParaRPr lang="es-MX" sz="2800" b="1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/>
              <a:t>Bankruptcy</a:t>
            </a:r>
          </a:p>
          <a:p>
            <a:r>
              <a:rPr lang="en-US" sz="2400" dirty="0" smtClean="0"/>
              <a:t> </a:t>
            </a:r>
            <a:endParaRPr lang="en-US" sz="24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reconciliation </a:t>
            </a:r>
            <a:endParaRPr lang="en-US" sz="24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bankruptcy </a:t>
            </a:r>
            <a:endParaRPr lang="en-US" sz="24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judgment </a:t>
            </a:r>
            <a:endParaRPr lang="en-US" sz="24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Graduation Credit</a:t>
            </a:r>
            <a:endParaRPr 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val="2037702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718204"/>
            <a:ext cx="763284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Que el alumno comprenda el proceso del concurso mercantil en sus dos etapas, para así tener bases para llevar a cabo su proceso contable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620688"/>
            <a:ext cx="799288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>
                <a:latin typeface="Arial" pitchFamily="34" charset="0"/>
                <a:cs typeface="Arial" pitchFamily="34" charset="0"/>
              </a:rPr>
              <a:t>UNIDAD IV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Disolución, liquidación, concurso mercantil y quiebra de organizaciones  </a:t>
            </a: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Que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el alumno identifique los ordenamientos legales que regulan la disolución y el concurso mercantil y así fundamente las operaciones al realizar el registro contable de las mismas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4.3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Concurso Mercantil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No es la intención de las sociedades, pero finalmente es un riesgo que se corre, el generar por algún motivo pérdidas de manera recurrente hasta que la sociedad o el comerciante se ubique en alguna de las causales para el concurso mercantil, el proceso del mismo se describe en el presente material</a:t>
            </a: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620688"/>
            <a:ext cx="84190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6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6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4800" b="1" dirty="0" smtClean="0">
                <a:latin typeface="Arial" pitchFamily="34" charset="0"/>
                <a:cs typeface="Arial" pitchFamily="34" charset="0"/>
              </a:rPr>
              <a:t>Concurso </a:t>
            </a:r>
            <a:r>
              <a:rPr lang="es-MX" sz="4800" b="1" dirty="0">
                <a:latin typeface="Arial" pitchFamily="34" charset="0"/>
                <a:cs typeface="Arial" pitchFamily="34" charset="0"/>
              </a:rPr>
              <a:t>mercantil  y quiebra</a:t>
            </a:r>
            <a:endParaRPr lang="es-MX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7602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1073</Words>
  <Application>Microsoft Office PowerPoint</Application>
  <PresentationFormat>Presentación en pantalla (4:3)</PresentationFormat>
  <Paragraphs>168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SICAF</cp:lastModifiedBy>
  <cp:revision>35</cp:revision>
  <dcterms:created xsi:type="dcterms:W3CDTF">2012-08-07T16:35:15Z</dcterms:created>
  <dcterms:modified xsi:type="dcterms:W3CDTF">2014-03-24T21:12:59Z</dcterms:modified>
</cp:coreProperties>
</file>